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1AC5-D791-431B-A237-B16B340DB775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EB26-33F4-4BEF-AD38-874BB42B42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48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1AC5-D791-431B-A237-B16B340DB775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EB26-33F4-4BEF-AD38-874BB42B42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22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1AC5-D791-431B-A237-B16B340DB775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EB26-33F4-4BEF-AD38-874BB42B42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20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1AC5-D791-431B-A237-B16B340DB775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EB26-33F4-4BEF-AD38-874BB42B42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478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1AC5-D791-431B-A237-B16B340DB775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EB26-33F4-4BEF-AD38-874BB42B42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728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1AC5-D791-431B-A237-B16B340DB775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EB26-33F4-4BEF-AD38-874BB42B42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58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1AC5-D791-431B-A237-B16B340DB775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EB26-33F4-4BEF-AD38-874BB42B42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336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1AC5-D791-431B-A237-B16B340DB775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EB26-33F4-4BEF-AD38-874BB42B42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526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1AC5-D791-431B-A237-B16B340DB775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EB26-33F4-4BEF-AD38-874BB42B42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15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1AC5-D791-431B-A237-B16B340DB775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EB26-33F4-4BEF-AD38-874BB42B42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33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1AC5-D791-431B-A237-B16B340DB775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EB26-33F4-4BEF-AD38-874BB42B42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50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E1AC5-D791-431B-A237-B16B340DB775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FEB26-33F4-4BEF-AD38-874BB42B42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3019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Fasciola</a:t>
            </a:r>
            <a:r>
              <a:rPr lang="en-US" dirty="0"/>
              <a:t> hepatica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Dr. R. </a:t>
            </a:r>
            <a:r>
              <a:rPr lang="en-US" sz="3600" dirty="0" err="1" smtClean="0"/>
              <a:t>Bindhusaran</a:t>
            </a:r>
            <a:r>
              <a:rPr lang="en-US" sz="3600" dirty="0" smtClean="0"/>
              <a:t>, Associate professor</a:t>
            </a:r>
          </a:p>
          <a:p>
            <a:r>
              <a:rPr lang="en-US" sz="3600" dirty="0" smtClean="0"/>
              <a:t>DEPT OF PATHOLOGY, SKHMC, Kulasekharam</a:t>
            </a:r>
          </a:p>
          <a:p>
            <a:endParaRPr lang="en-US" altLang="zh-CN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01507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rot disease in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F.hepatica</a:t>
            </a:r>
            <a:r>
              <a:rPr lang="en-US" dirty="0" smtClean="0"/>
              <a:t> </a:t>
            </a:r>
            <a:r>
              <a:rPr lang="en-US" dirty="0"/>
              <a:t>is primarily responsible for producing a disease in the animals, known as “liver rot”. </a:t>
            </a:r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migration of the young worms (</a:t>
            </a:r>
            <a:r>
              <a:rPr lang="en-US" dirty="0" err="1"/>
              <a:t>metacercariae</a:t>
            </a:r>
            <a:r>
              <a:rPr lang="en-US" dirty="0"/>
              <a:t> or </a:t>
            </a:r>
            <a:r>
              <a:rPr lang="en-US" dirty="0" err="1"/>
              <a:t>adolescariae</a:t>
            </a:r>
            <a:r>
              <a:rPr lang="en-US" dirty="0"/>
              <a:t>) and their </a:t>
            </a:r>
            <a:r>
              <a:rPr lang="en-US" dirty="0" err="1"/>
              <a:t>localisation</a:t>
            </a:r>
            <a:r>
              <a:rPr lang="en-US" dirty="0"/>
              <a:t> in the biliary passages, they cause extensive damage to the liver tissue and in heavy infections, may lead to portal cirrhosis. </a:t>
            </a:r>
          </a:p>
          <a:p>
            <a:r>
              <a:rPr lang="en-US" dirty="0" smtClean="0"/>
              <a:t>While </a:t>
            </a:r>
            <a:r>
              <a:rPr lang="en-US" dirty="0"/>
              <a:t>in the biliary passages, they may interfere with normal flow of bile, causing obstructive jaundice. </a:t>
            </a:r>
          </a:p>
        </p:txBody>
      </p:sp>
    </p:spTree>
    <p:extLst>
      <p:ext uri="{BB962C8B-B14F-4D97-AF65-F5344CB8AC3E}">
        <p14:creationId xmlns:p14="http://schemas.microsoft.com/office/powerpoint/2010/main" xmlns="" val="2332279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based on the finding of eggs in stool or in bile obtained by duodenal </a:t>
            </a:r>
            <a:r>
              <a:rPr lang="en-US" dirty="0" smtClean="0"/>
              <a:t>intubation</a:t>
            </a:r>
          </a:p>
          <a:p>
            <a:r>
              <a:rPr lang="en-US" dirty="0"/>
              <a:t>High to moderate eosinophilia and elevated liver function </a:t>
            </a:r>
            <a:r>
              <a:rPr lang="en-US" dirty="0" smtClean="0"/>
              <a:t>test</a:t>
            </a:r>
          </a:p>
          <a:p>
            <a:r>
              <a:rPr lang="en-US" smtClean="0"/>
              <a:t>Serological </a:t>
            </a:r>
            <a:endParaRPr lang="en-US" dirty="0"/>
          </a:p>
          <a:p>
            <a:r>
              <a:rPr lang="en-US" dirty="0"/>
              <a:t>tests such as C.F.T., </a:t>
            </a:r>
            <a:r>
              <a:rPr lang="en-US" dirty="0" err="1"/>
              <a:t>haemoagglutanation</a:t>
            </a:r>
            <a:r>
              <a:rPr lang="en-US" dirty="0"/>
              <a:t> tests, immunofluorescence assay, </a:t>
            </a:r>
            <a:r>
              <a:rPr lang="en-US" dirty="0" err="1"/>
              <a:t>immunodiffusion</a:t>
            </a:r>
            <a:r>
              <a:rPr lang="en-US" dirty="0"/>
              <a:t>, </a:t>
            </a:r>
            <a:r>
              <a:rPr lang="en-US" dirty="0" err="1"/>
              <a:t>irnmunoelectrophoresis</a:t>
            </a:r>
            <a:r>
              <a:rPr lang="en-US" dirty="0"/>
              <a:t> and CCIE (sensitive test) may be helpful in diagnosis of the disease</a:t>
            </a:r>
          </a:p>
        </p:txBody>
      </p:sp>
    </p:spTree>
    <p:extLst>
      <p:ext uri="{BB962C8B-B14F-4D97-AF65-F5344CB8AC3E}">
        <p14:creationId xmlns:p14="http://schemas.microsoft.com/office/powerpoint/2010/main" xmlns="" val="908664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1587137"/>
            <a:ext cx="8530046" cy="4525963"/>
          </a:xfrm>
        </p:spPr>
        <p:txBody>
          <a:bodyPr/>
          <a:lstStyle/>
          <a:p>
            <a:r>
              <a:rPr lang="en-US" dirty="0" smtClean="0"/>
              <a:t>Essentials of Medical </a:t>
            </a:r>
            <a:r>
              <a:rPr lang="en-US" dirty="0" err="1" smtClean="0"/>
              <a:t>Parasitology</a:t>
            </a:r>
            <a:r>
              <a:rPr lang="en-US" dirty="0" smtClean="0"/>
              <a:t> </a:t>
            </a:r>
            <a:r>
              <a:rPr lang="en-US" dirty="0" err="1" smtClean="0"/>
              <a:t>Apurba</a:t>
            </a:r>
            <a:r>
              <a:rPr lang="en-US" dirty="0" smtClean="0"/>
              <a:t> </a:t>
            </a:r>
            <a:r>
              <a:rPr lang="en-US" dirty="0" err="1" smtClean="0"/>
              <a:t>Sankar</a:t>
            </a:r>
            <a:r>
              <a:rPr lang="en-US" dirty="0" smtClean="0"/>
              <a:t> </a:t>
            </a:r>
            <a:r>
              <a:rPr lang="en-US" dirty="0" err="1" smtClean="0"/>
              <a:t>Sastry</a:t>
            </a:r>
            <a:endParaRPr lang="en-US" dirty="0" smtClean="0"/>
          </a:p>
          <a:p>
            <a:r>
              <a:rPr lang="en-US" dirty="0" smtClean="0"/>
              <a:t>Medical </a:t>
            </a:r>
            <a:r>
              <a:rPr lang="en-US" dirty="0" err="1" smtClean="0"/>
              <a:t>Parasitology</a:t>
            </a:r>
            <a:r>
              <a:rPr lang="en-US" dirty="0" smtClean="0"/>
              <a:t> K.D </a:t>
            </a:r>
            <a:r>
              <a:rPr lang="en-US" dirty="0" err="1" smtClean="0"/>
              <a:t>Chatterjee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857569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Common Names: The sheep liver fluke; the common liver fluke.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Geographical Distribution. Cosmopolitan.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Habitat. A parasite of herbivorous animals (sheep, goat and cattle), living in the biliary passages of the liver. It is occasionally found in man. </a:t>
            </a:r>
          </a:p>
        </p:txBody>
      </p:sp>
    </p:spTree>
    <p:extLst>
      <p:ext uri="{BB962C8B-B14F-4D97-AF65-F5344CB8AC3E}">
        <p14:creationId xmlns:p14="http://schemas.microsoft.com/office/powerpoint/2010/main" xmlns="" val="89373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Adult Worm. It is a large leaf-shaped fluke, measuring 3 cm in length by 1.5 cm in breadth and brown to pale grey in </a:t>
            </a:r>
            <a:r>
              <a:rPr lang="en-US" dirty="0" err="1"/>
              <a:t>colour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two suckers, the oral sucker is smaller. The anterior end bearing the oral sucker forms a conical projection.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posterior end is rounded. The acetabulum is situated in a line with the two shoulders formed by the broadening of the conical projection posteriorly. </a:t>
            </a:r>
            <a:endParaRPr lang="en-US" dirty="0" smtClean="0"/>
          </a:p>
          <a:p>
            <a:r>
              <a:rPr lang="en-US" dirty="0"/>
              <a:t>Life span of the adult worm in sheep is 5 years and in man 9 to 13 years.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347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EGGS.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89521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sz="3200" dirty="0"/>
              <a:t>Large, </a:t>
            </a:r>
            <a:r>
              <a:rPr lang="en-US" sz="3200" dirty="0" err="1"/>
              <a:t>operculated</a:t>
            </a:r>
            <a:r>
              <a:rPr lang="en-US" sz="3200" dirty="0"/>
              <a:t>, ovoid in shape, brownish yellow in </a:t>
            </a:r>
            <a:r>
              <a:rPr lang="en-US" sz="3200" dirty="0" err="1"/>
              <a:t>colour</a:t>
            </a:r>
            <a:r>
              <a:rPr lang="en-US" sz="3200" dirty="0"/>
              <a:t> (bile-stained). </a:t>
            </a:r>
          </a:p>
          <a:p>
            <a:r>
              <a:rPr lang="en-US" sz="3200" dirty="0"/>
              <a:t>(ii) Size 140 pm by 80 um. </a:t>
            </a:r>
          </a:p>
          <a:p>
            <a:r>
              <a:rPr lang="en-US" sz="3200" dirty="0"/>
              <a:t>(iii) Contains a large </a:t>
            </a:r>
            <a:r>
              <a:rPr lang="en-US" sz="3200" dirty="0" err="1"/>
              <a:t>unsegmented</a:t>
            </a:r>
            <a:r>
              <a:rPr lang="en-US" sz="3200" dirty="0"/>
              <a:t> ovum in a mass of yolk cells. </a:t>
            </a:r>
          </a:p>
          <a:p>
            <a:r>
              <a:rPr lang="en-US" sz="3200" dirty="0"/>
              <a:t>(iv) Excreted with the bile into the duodenum and then passed out along with the </a:t>
            </a:r>
            <a:r>
              <a:rPr lang="en-US" sz="3200" dirty="0" err="1"/>
              <a:t>faeces</a:t>
            </a:r>
            <a:r>
              <a:rPr lang="en-US" sz="32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945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F. hepatica passes its life cycle </a:t>
            </a:r>
            <a:r>
              <a:rPr lang="en-US" dirty="0" smtClean="0"/>
              <a:t> </a:t>
            </a:r>
            <a:r>
              <a:rPr lang="en-US" dirty="0"/>
              <a:t>in two different </a:t>
            </a:r>
            <a:r>
              <a:rPr lang="en-US" dirty="0" smtClean="0"/>
              <a:t>hosts</a:t>
            </a:r>
          </a:p>
          <a:p>
            <a:r>
              <a:rPr lang="en-US" dirty="0"/>
              <a:t>Definitive Hosts. Sheep, goat, cattle or man. Adult worm in the biliary passages of the liver. Reservoir host is primarily the sheep. </a:t>
            </a:r>
          </a:p>
          <a:p>
            <a:r>
              <a:rPr lang="en-US" dirty="0"/>
              <a:t>Intermediate Host. Snails of the genus </a:t>
            </a:r>
            <a:r>
              <a:rPr lang="en-US" dirty="0" err="1"/>
              <a:t>Lymnaea</a:t>
            </a:r>
            <a:r>
              <a:rPr lang="en-US" dirty="0"/>
              <a:t>. Larval development proceeds in this snail.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166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eggs passed out in the </a:t>
            </a:r>
            <a:r>
              <a:rPr lang="en-US" dirty="0" err="1"/>
              <a:t>faeces</a:t>
            </a:r>
            <a:r>
              <a:rPr lang="en-US" dirty="0"/>
              <a:t> of definitive hosts, mature in water; inside each egg, a ciliated </a:t>
            </a:r>
            <a:r>
              <a:rPr lang="en-US" dirty="0" err="1"/>
              <a:t>miracidium</a:t>
            </a:r>
            <a:r>
              <a:rPr lang="en-US" dirty="0"/>
              <a:t> is developed in the course of 2 to 3 weeks’ time.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escaping from the egg, the </a:t>
            </a:r>
            <a:r>
              <a:rPr lang="en-US" dirty="0" err="1"/>
              <a:t>miracidium</a:t>
            </a:r>
            <a:r>
              <a:rPr lang="en-US" dirty="0"/>
              <a:t> finds its way to its suitably intermediate host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Inside the lymph spaces of the molluscan host, the </a:t>
            </a:r>
            <a:r>
              <a:rPr lang="en-US" dirty="0" err="1"/>
              <a:t>miracidium</a:t>
            </a:r>
            <a:r>
              <a:rPr lang="en-US" dirty="0"/>
              <a:t> passes through the stages of </a:t>
            </a:r>
            <a:r>
              <a:rPr lang="en-US" dirty="0" err="1" smtClean="0"/>
              <a:t>sporocyst</a:t>
            </a:r>
            <a:r>
              <a:rPr lang="en-US" dirty="0"/>
              <a:t>, two generations of </a:t>
            </a:r>
            <a:r>
              <a:rPr lang="en-US" dirty="0" err="1"/>
              <a:t>rediae</a:t>
            </a:r>
            <a:r>
              <a:rPr lang="en-US" dirty="0"/>
              <a:t> and finally to the stage of </a:t>
            </a:r>
            <a:r>
              <a:rPr lang="en-US" dirty="0" err="1"/>
              <a:t>cercariae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whole cycle takes a period of 30 to 60 days. </a:t>
            </a:r>
          </a:p>
        </p:txBody>
      </p:sp>
    </p:spTree>
    <p:extLst>
      <p:ext uri="{BB962C8B-B14F-4D97-AF65-F5344CB8AC3E}">
        <p14:creationId xmlns:p14="http://schemas.microsoft.com/office/powerpoint/2010/main" xmlns="" val="326267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mature </a:t>
            </a:r>
            <a:r>
              <a:rPr lang="en-US" dirty="0" err="1"/>
              <a:t>cercariae</a:t>
            </a:r>
            <a:r>
              <a:rPr lang="en-US" dirty="0"/>
              <a:t> escape from the snail into the water and encyst (</a:t>
            </a:r>
            <a:r>
              <a:rPr lang="en-US" dirty="0" err="1"/>
              <a:t>metacercariae</a:t>
            </a:r>
            <a:r>
              <a:rPr lang="en-US" dirty="0"/>
              <a:t>) in blades of grass or water-cress.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encysted </a:t>
            </a:r>
            <a:r>
              <a:rPr lang="en-US" dirty="0" err="1"/>
              <a:t>cercariae</a:t>
            </a:r>
            <a:r>
              <a:rPr lang="en-US" dirty="0"/>
              <a:t> are swallowed along with the grass or water-cress by herbivorous animals (their final hosts) and occasionally by man.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6119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entering the digestive tract, the </a:t>
            </a:r>
            <a:r>
              <a:rPr lang="en-US" dirty="0" err="1"/>
              <a:t>metacercariae</a:t>
            </a:r>
            <a:r>
              <a:rPr lang="en-US" dirty="0"/>
              <a:t> </a:t>
            </a:r>
            <a:r>
              <a:rPr lang="en-US" dirty="0" err="1"/>
              <a:t>excyst</a:t>
            </a:r>
            <a:r>
              <a:rPr lang="en-US" dirty="0"/>
              <a:t> in the duodenum, migrate through the intestinal wall into the peritoneal cavity, penetrate the capsule of the liver, traverse its parenchyma and ultimately settle in the biliary passages (taking about a month to migrate) and grow to sexual maturity. </a:t>
            </a:r>
          </a:p>
          <a:p>
            <a:r>
              <a:rPr lang="en-US" dirty="0"/>
              <a:t>The eggs are liberated in the </a:t>
            </a:r>
            <a:r>
              <a:rPr lang="en-US" dirty="0" err="1"/>
              <a:t>faeces</a:t>
            </a:r>
            <a:r>
              <a:rPr lang="en-US" dirty="0"/>
              <a:t> through the bile in about 3 to 4 months after infection. The cycle is then repeated.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9852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Pathogenicity and Clinical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biliary </a:t>
            </a:r>
            <a:r>
              <a:rPr lang="en-US" dirty="0"/>
              <a:t>colic with vomiting, </a:t>
            </a:r>
            <a:endParaRPr lang="en-US" dirty="0" smtClean="0"/>
          </a:p>
          <a:p>
            <a:r>
              <a:rPr lang="en-US" dirty="0" smtClean="0"/>
              <a:t>persistent </a:t>
            </a:r>
            <a:r>
              <a:rPr lang="en-US" dirty="0" err="1"/>
              <a:t>diarrhoea</a:t>
            </a:r>
            <a:r>
              <a:rPr lang="en-US" dirty="0"/>
              <a:t>, jaundice, </a:t>
            </a:r>
            <a:endParaRPr lang="en-US" dirty="0" smtClean="0"/>
          </a:p>
          <a:p>
            <a:r>
              <a:rPr lang="en-US" dirty="0" smtClean="0"/>
              <a:t>ascites </a:t>
            </a:r>
            <a:r>
              <a:rPr lang="en-US" dirty="0"/>
              <a:t>and a tender hepatomegaly with peripheral eosinophilia (40-85%).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most common in </a:t>
            </a:r>
            <a:r>
              <a:rPr lang="en-US" dirty="0" err="1"/>
              <a:t>sheepand</a:t>
            </a:r>
            <a:r>
              <a:rPr lang="en-US" dirty="0"/>
              <a:t> cattle-raising countries. </a:t>
            </a:r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migration through peritoneal cavity, the larvae may lodge in ectopic locations and may form abscess there. </a:t>
            </a:r>
          </a:p>
        </p:txBody>
      </p:sp>
    </p:spTree>
    <p:extLst>
      <p:ext uri="{BB962C8B-B14F-4D97-AF65-F5344CB8AC3E}">
        <p14:creationId xmlns:p14="http://schemas.microsoft.com/office/powerpoint/2010/main" xmlns="" val="1987352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712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Fasciola hepatica </vt:lpstr>
      <vt:lpstr>Common Names: The sheep liver fluke; the common liver fluke.  </vt:lpstr>
      <vt:lpstr>Morphology. </vt:lpstr>
      <vt:lpstr>EGGS.</vt:lpstr>
      <vt:lpstr>Life Cycle</vt:lpstr>
      <vt:lpstr>In water</vt:lpstr>
      <vt:lpstr>Entering man</vt:lpstr>
      <vt:lpstr>In man</vt:lpstr>
      <vt:lpstr>Pathogenicity and Clinical Features</vt:lpstr>
      <vt:lpstr>Liver rot disease in animals</vt:lpstr>
      <vt:lpstr>Diagnosis</vt:lpstr>
      <vt:lpstr>Reference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Fasciola hepatica </dc:title>
  <dc:creator>MY PC</dc:creator>
  <cp:lastModifiedBy>Dept.Of Pathology</cp:lastModifiedBy>
  <cp:revision>6</cp:revision>
  <dcterms:created xsi:type="dcterms:W3CDTF">2016-10-15T04:28:47Z</dcterms:created>
  <dcterms:modified xsi:type="dcterms:W3CDTF">2020-10-27T04:44:46Z</dcterms:modified>
</cp:coreProperties>
</file>